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82" autoAdjust="0"/>
    <p:restoredTop sz="94767" autoAdjust="0"/>
  </p:normalViewPr>
  <p:slideViewPr>
    <p:cSldViewPr>
      <p:cViewPr>
        <p:scale>
          <a:sx n="73" d="100"/>
          <a:sy n="73" d="100"/>
        </p:scale>
        <p:origin x="-2724" y="-900"/>
      </p:cViewPr>
      <p:guideLst>
        <p:guide orient="horz" pos="2160"/>
        <p:guide pos="2880"/>
      </p:guideLst>
    </p:cSldViewPr>
  </p:slideViewPr>
  <p:outlineViewPr>
    <p:cViewPr>
      <p:scale>
        <a:sx n="33" d="100"/>
        <a:sy n="33" d="100"/>
      </p:scale>
      <p:origin x="48" y="5676"/>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F06F6B8E-61E6-4F31-AED9-1A4F1D023620}" type="datetimeFigureOut">
              <a:rPr lang="el-GR" smtClean="0"/>
              <a:pPr/>
              <a:t>10/5/2015</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9A570D5B-8D9B-4E49-A7EA-0669EEFCF625}"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06F6B8E-61E6-4F31-AED9-1A4F1D023620}" type="datetimeFigureOut">
              <a:rPr lang="el-GR" smtClean="0"/>
              <a:pPr/>
              <a:t>10/5/2015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A570D5B-8D9B-4E49-A7EA-0669EEFCF62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06F6B8E-61E6-4F31-AED9-1A4F1D023620}" type="datetimeFigureOut">
              <a:rPr lang="el-GR" smtClean="0"/>
              <a:pPr/>
              <a:t>10/5/2015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A570D5B-8D9B-4E49-A7EA-0669EEFCF62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06F6B8E-61E6-4F31-AED9-1A4F1D023620}" type="datetimeFigureOut">
              <a:rPr lang="el-GR" smtClean="0"/>
              <a:pPr/>
              <a:t>10/5/2015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A570D5B-8D9B-4E49-A7EA-0669EEFCF62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06F6B8E-61E6-4F31-AED9-1A4F1D023620}" type="datetimeFigureOut">
              <a:rPr lang="el-GR" smtClean="0"/>
              <a:pPr/>
              <a:t>10/5/2015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9A570D5B-8D9B-4E49-A7EA-0669EEFCF625}"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F06F6B8E-61E6-4F31-AED9-1A4F1D023620}" type="datetimeFigureOut">
              <a:rPr lang="el-GR" smtClean="0"/>
              <a:pPr/>
              <a:t>10/5/2015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A570D5B-8D9B-4E49-A7EA-0669EEFCF62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F06F6B8E-61E6-4F31-AED9-1A4F1D023620}" type="datetimeFigureOut">
              <a:rPr lang="el-GR" smtClean="0"/>
              <a:pPr/>
              <a:t>10/5/2015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A570D5B-8D9B-4E49-A7EA-0669EEFCF62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F06F6B8E-61E6-4F31-AED9-1A4F1D023620}" type="datetimeFigureOut">
              <a:rPr lang="el-GR" smtClean="0"/>
              <a:pPr/>
              <a:t>10/5/2015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A570D5B-8D9B-4E49-A7EA-0669EEFCF62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06F6B8E-61E6-4F31-AED9-1A4F1D023620}" type="datetimeFigureOut">
              <a:rPr lang="el-GR" smtClean="0"/>
              <a:pPr/>
              <a:t>10/5/2015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A570D5B-8D9B-4E49-A7EA-0669EEFCF62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F06F6B8E-61E6-4F31-AED9-1A4F1D023620}" type="datetimeFigureOut">
              <a:rPr lang="el-GR" smtClean="0"/>
              <a:pPr/>
              <a:t>10/5/2015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A570D5B-8D9B-4E49-A7EA-0669EEFCF62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06F6B8E-61E6-4F31-AED9-1A4F1D023620}" type="datetimeFigureOut">
              <a:rPr lang="el-GR" smtClean="0"/>
              <a:pPr/>
              <a:t>10/5/2015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A570D5B-8D9B-4E49-A7EA-0669EEFCF625}"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06F6B8E-61E6-4F31-AED9-1A4F1D023620}" type="datetimeFigureOut">
              <a:rPr lang="el-GR" smtClean="0"/>
              <a:pPr/>
              <a:t>10/5/2015</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A570D5B-8D9B-4E49-A7EA-0669EEFCF625}"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332657"/>
            <a:ext cx="7772400" cy="792087"/>
          </a:xfrm>
        </p:spPr>
        <p:txBody>
          <a:bodyPr>
            <a:normAutofit fontScale="90000"/>
          </a:bodyPr>
          <a:lstStyle/>
          <a:p>
            <a:r>
              <a:rPr lang="el-GR" sz="2500" dirty="0" err="1" smtClean="0"/>
              <a:t>Σχολικη</a:t>
            </a:r>
            <a:r>
              <a:rPr lang="el-GR" sz="2500" dirty="0" smtClean="0"/>
              <a:t> </a:t>
            </a:r>
            <a:r>
              <a:rPr lang="el-GR" sz="2500" dirty="0" err="1" smtClean="0"/>
              <a:t>βια</a:t>
            </a:r>
            <a:r>
              <a:rPr lang="el-GR" sz="2500" dirty="0" smtClean="0"/>
              <a:t> και ΕΚΦΟΒΙΣΜΟΣ: ΒΑΣΙΚΕΣ ΕΝΝΟΙΕΣ ΚΑΙ ΟΡΘΟΔΟΞΗ ΘΕΟΛΟΓΙΚΗ ΠΡΟΣΕΓΓΙΣΗ</a:t>
            </a:r>
            <a:endParaRPr lang="el-GR" sz="2500" dirty="0"/>
          </a:p>
        </p:txBody>
      </p:sp>
      <p:sp>
        <p:nvSpPr>
          <p:cNvPr id="3" name="2 - Υπότιτλος"/>
          <p:cNvSpPr>
            <a:spLocks noGrp="1"/>
          </p:cNvSpPr>
          <p:nvPr>
            <p:ph type="subTitle" idx="1"/>
          </p:nvPr>
        </p:nvSpPr>
        <p:spPr>
          <a:xfrm>
            <a:off x="467544" y="1268760"/>
            <a:ext cx="8352928" cy="5184576"/>
          </a:xfrm>
        </p:spPr>
        <p:txBody>
          <a:bodyPr>
            <a:normAutofit/>
          </a:bodyPr>
          <a:lstStyle/>
          <a:p>
            <a:r>
              <a:rPr lang="el-GR" b="1" dirty="0" smtClean="0"/>
              <a:t>Είμαστε  </a:t>
            </a:r>
            <a:r>
              <a:rPr lang="el-GR" b="1" dirty="0"/>
              <a:t>υπεύθυνοι για μια τάξη παιδιών με πολλές ατομικές και διαπολιτισμικές διαφορές. Παράλληλα, </a:t>
            </a:r>
            <a:r>
              <a:rPr lang="el-GR" b="1" dirty="0" smtClean="0"/>
              <a:t>ερχόμαστε </a:t>
            </a:r>
            <a:r>
              <a:rPr lang="el-GR" b="1" dirty="0"/>
              <a:t>αντιμέτωποι και με πολλά </a:t>
            </a:r>
            <a:r>
              <a:rPr lang="el-GR" b="1" dirty="0" smtClean="0"/>
              <a:t>προβλήματα συμπεριφοράς, </a:t>
            </a:r>
            <a:r>
              <a:rPr lang="el-GR" b="1" dirty="0"/>
              <a:t>τα οποία εκδηλώνουν τα παιδιά.</a:t>
            </a:r>
          </a:p>
          <a:p>
            <a:r>
              <a:rPr lang="el-GR" b="1" dirty="0"/>
              <a:t>Οι πολλές ώρες αλληλεπίδρασης μεταξύ του εκπαιδευτικού και του μαθητή, καθιστούν τον εκπαιδευτικό έναν από τους κύριους αρωγούς στη διαχείριση των προβλημάτων του μαθητή.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04664"/>
            <a:ext cx="8229600" cy="6048672"/>
          </a:xfrm>
        </p:spPr>
        <p:txBody>
          <a:bodyPr>
            <a:normAutofit fontScale="92500" lnSpcReduction="10000"/>
          </a:bodyPr>
          <a:lstStyle/>
          <a:p>
            <a:pPr>
              <a:buNone/>
            </a:pPr>
            <a:r>
              <a:rPr lang="el-GR" sz="3600" dirty="0" smtClean="0"/>
              <a:t>Η έξοδος  από τον Παράδεισο ήταν μια πράξη σύγκρουσης – βίας  του ανθρώπου προς τον Θεό, διότι θέλησε με αρπαγή να γίνει Θεός παραμερίζοντας το Δημιουργό του.</a:t>
            </a:r>
          </a:p>
          <a:p>
            <a:pPr>
              <a:buNone/>
            </a:pPr>
            <a:r>
              <a:rPr lang="el-GR" sz="3600" dirty="0" smtClean="0"/>
              <a:t>Το αδελφικό αίμα που έχυσε κατόπιν στη γη ο Κάιν πότισε το δένδρο της ανθρωπότητας και έτσι  όλη η </a:t>
            </a:r>
            <a:r>
              <a:rPr lang="el-GR" sz="3600" dirty="0" err="1" smtClean="0"/>
              <a:t>μεταπτωτική</a:t>
            </a:r>
            <a:r>
              <a:rPr lang="el-GR" sz="3600" dirty="0" smtClean="0"/>
              <a:t> πορεία συνεχίζεται ανάλογα: πόλεμοι, γενοκτονίες, τρομοκρατία, διώξεις, βασανιστήρια. Μία από τις εκφάνσεις βίας που ταλανίζει σήμερα τις κοινωνίες σχετίζεται με το σχολικό περιβάλλον.</a:t>
            </a:r>
            <a:endParaRPr lang="el-GR" sz="3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32656"/>
            <a:ext cx="8229600" cy="6264696"/>
          </a:xfrm>
        </p:spPr>
        <p:txBody>
          <a:bodyPr>
            <a:normAutofit/>
          </a:bodyPr>
          <a:lstStyle/>
          <a:p>
            <a:pPr>
              <a:buNone/>
            </a:pPr>
            <a:r>
              <a:rPr lang="el-GR" dirty="0" smtClean="0"/>
              <a:t>  Ο χριστιανός ζει σε αυτόν τον κόσμο και φέρει ευθύνη και για αυτόν και για τους συνανθρώπους του. Είναι υπεύθυνος για τον αδελφό του και για το κακό που αυτός πράττει ή υφίσταται. Έχει μάθει πως η απάντηση του Κάιν «δεν είμαι φύλακας του αδελφού μου» (Γεν. 4,9) οδηγεί σε τραγωδίες που επηρεάζουν όλο το ανθρώπινο γένος.</a:t>
            </a:r>
          </a:p>
          <a:p>
            <a:pPr>
              <a:buNone/>
            </a:pPr>
            <a:r>
              <a:rPr lang="el-GR" dirty="0" smtClean="0"/>
              <a:t>Επιπλέον, η Ορθοδοξία δεν προβάλλει μια φανταστική ουτοπία στην οποία ο πιστός καταφεύγει για να ξεφύγει από τα προβλήματα της καθημερινότητας και να αποποιηθεί τις ευθύνες του για όσα συμβαίνουν.</a:t>
            </a: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32656"/>
            <a:ext cx="8229600" cy="6264696"/>
          </a:xfrm>
        </p:spPr>
        <p:txBody>
          <a:bodyPr>
            <a:normAutofit/>
          </a:bodyPr>
          <a:lstStyle/>
          <a:p>
            <a:pPr>
              <a:buNone/>
            </a:pPr>
            <a:r>
              <a:rPr lang="el-GR" dirty="0" smtClean="0"/>
              <a:t>    Οι έννοιες του αδελφού και του πλησίον είναι κομβικές. Στην πατερική ορολογία συναντούμε τον άνθρωπο ως πρόσωπο και όχι ως άτομο και μονάδα. Το πρόσωπο, σαν έννοια και υπόσταση, υπάρχει πάντα σε σχέση με κάποιον άλλο: τον Θεό ή/και τον πλησίον, σε κοινωνία και όχι μόνο, χωριζόμενο ή απομονωμένο. Έτσι η σύγκρουση, η βία, το μίσος, η απόρριψη του άλλου, ο ρατσισμός και </a:t>
            </a:r>
            <a:r>
              <a:rPr lang="el-GR" dirty="0" err="1" smtClean="0"/>
              <a:t>ό,τι</a:t>
            </a:r>
            <a:r>
              <a:rPr lang="el-GR" dirty="0" smtClean="0"/>
              <a:t> διαταράσσει την κοινωνία των προσώπων είναι ουσιαστικά ενάντια στην ανθρώπινη φύση.</a:t>
            </a: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32656"/>
            <a:ext cx="8229600" cy="6192688"/>
          </a:xfrm>
        </p:spPr>
        <p:txBody>
          <a:bodyPr>
            <a:normAutofit/>
          </a:bodyPr>
          <a:lstStyle/>
          <a:p>
            <a:pPr>
              <a:buNone/>
            </a:pPr>
            <a:r>
              <a:rPr lang="el-GR" sz="4000" dirty="0" smtClean="0"/>
              <a:t>   Δεν υπάρχει η ψευδαίσθηση ότι ένα τόσο περίπλοκο φαινόμενο και πρόβλημα αντιμετωπίζεται εύκολα, άμεσα, γρήγορα και απόλυτα. Υπάρχει όμως η ελπίδα ότι με τη βοήθεια του Θεού, στον δικό Του χρόνο και με τον δικό Του τρόπο θα αξιοποιηθεί το λιθαράκι αυτής της προσπάθειας.</a:t>
            </a:r>
            <a:endParaRPr lang="en-US" sz="4000" smtClean="0"/>
          </a:p>
          <a:p>
            <a:pPr>
              <a:buNone/>
            </a:pPr>
            <a:endParaRPr lang="el-GR" sz="4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571480"/>
            <a:ext cx="8229600" cy="634082"/>
          </a:xfrm>
        </p:spPr>
        <p:txBody>
          <a:bodyPr>
            <a:normAutofit fontScale="90000"/>
          </a:bodyPr>
          <a:lstStyle/>
          <a:p>
            <a:r>
              <a:rPr lang="el-GR" sz="3100" b="1" u="sng" dirty="0" smtClean="0"/>
              <a:t>Συνηθέστερα προβλήματα και οι εκδηλώσεις τους</a:t>
            </a:r>
            <a:r>
              <a:rPr lang="el-GR" dirty="0" smtClean="0"/>
              <a:t/>
            </a:r>
            <a:br>
              <a:rPr lang="el-GR" dirty="0" smtClean="0"/>
            </a:br>
            <a:endParaRPr lang="el-GR" dirty="0"/>
          </a:p>
        </p:txBody>
      </p:sp>
      <p:sp>
        <p:nvSpPr>
          <p:cNvPr id="3" name="2 - Θέση περιεχομένου"/>
          <p:cNvSpPr>
            <a:spLocks noGrp="1"/>
          </p:cNvSpPr>
          <p:nvPr>
            <p:ph idx="1"/>
          </p:nvPr>
        </p:nvSpPr>
        <p:spPr>
          <a:xfrm>
            <a:off x="457200" y="908720"/>
            <a:ext cx="8229600" cy="5472608"/>
          </a:xfrm>
        </p:spPr>
        <p:txBody>
          <a:bodyPr>
            <a:normAutofit fontScale="92500" lnSpcReduction="10000"/>
          </a:bodyPr>
          <a:lstStyle/>
          <a:p>
            <a:pPr>
              <a:buNone/>
            </a:pPr>
            <a:endParaRPr lang="el-GR" dirty="0"/>
          </a:p>
          <a:p>
            <a:pPr>
              <a:buNone/>
            </a:pPr>
            <a:r>
              <a:rPr lang="el-GR" dirty="0" smtClean="0"/>
              <a:t>1.  Διάσπαση </a:t>
            </a:r>
            <a:r>
              <a:rPr lang="el-GR" dirty="0"/>
              <a:t>προσοχής</a:t>
            </a:r>
          </a:p>
          <a:p>
            <a:r>
              <a:rPr lang="el-GR" dirty="0"/>
              <a:t>Αυξημένη </a:t>
            </a:r>
            <a:r>
              <a:rPr lang="el-GR" dirty="0" smtClean="0"/>
              <a:t>δραστηριότητα - Υπερκινητικότητα</a:t>
            </a:r>
            <a:endParaRPr lang="el-GR" dirty="0"/>
          </a:p>
          <a:p>
            <a:r>
              <a:rPr lang="el-GR" dirty="0"/>
              <a:t>Παρορμητικότητα </a:t>
            </a:r>
          </a:p>
          <a:p>
            <a:pPr>
              <a:buNone/>
            </a:pPr>
            <a:r>
              <a:rPr lang="el-GR" dirty="0"/>
              <a:t>2. Αντικοινωνική συμπεριφορά </a:t>
            </a:r>
            <a:r>
              <a:rPr lang="el-GR" dirty="0" smtClean="0"/>
              <a:t>που εκδηλώνεται ως</a:t>
            </a:r>
            <a:endParaRPr lang="el-GR" dirty="0"/>
          </a:p>
          <a:p>
            <a:r>
              <a:rPr lang="el-GR" dirty="0"/>
              <a:t>Επιθετικότητα </a:t>
            </a:r>
          </a:p>
          <a:p>
            <a:r>
              <a:rPr lang="el-GR" dirty="0"/>
              <a:t>Θυμός /ξεσπάσματα</a:t>
            </a:r>
          </a:p>
          <a:p>
            <a:r>
              <a:rPr lang="el-GR" dirty="0"/>
              <a:t>Μη συνεργατικότητα</a:t>
            </a:r>
          </a:p>
          <a:p>
            <a:r>
              <a:rPr lang="el-GR" dirty="0"/>
              <a:t>Εναντίωση </a:t>
            </a:r>
          </a:p>
          <a:p>
            <a:r>
              <a:rPr lang="el-GR" dirty="0"/>
              <a:t>Απομόνωση </a:t>
            </a:r>
          </a:p>
          <a:p>
            <a:r>
              <a:rPr lang="en-US" dirty="0"/>
              <a:t>Bullying</a:t>
            </a:r>
            <a:endParaRPr lang="el-GR" dirty="0"/>
          </a:p>
          <a:p>
            <a:r>
              <a:rPr lang="el-GR" dirty="0"/>
              <a:t>Προβλήματα με συνομηλίκους </a:t>
            </a:r>
          </a:p>
          <a:p>
            <a:pPr>
              <a:buNone/>
            </a:pP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04664"/>
            <a:ext cx="8229600" cy="6120680"/>
          </a:xfrm>
        </p:spPr>
        <p:txBody>
          <a:bodyPr>
            <a:normAutofit fontScale="92500" lnSpcReduction="20000"/>
          </a:bodyPr>
          <a:lstStyle/>
          <a:p>
            <a:pPr>
              <a:buNone/>
            </a:pPr>
            <a:r>
              <a:rPr lang="el-GR" dirty="0"/>
              <a:t>3. Διαταραχές Συναισθήματος &amp; Διάθεσης </a:t>
            </a:r>
            <a:r>
              <a:rPr lang="el-GR" dirty="0" smtClean="0"/>
              <a:t>που εκδηλώνονται ως</a:t>
            </a:r>
            <a:endParaRPr lang="el-GR" dirty="0"/>
          </a:p>
          <a:p>
            <a:r>
              <a:rPr lang="el-GR" dirty="0"/>
              <a:t>Άγχος </a:t>
            </a:r>
          </a:p>
          <a:p>
            <a:r>
              <a:rPr lang="el-GR" dirty="0"/>
              <a:t>Λύπη </a:t>
            </a:r>
          </a:p>
          <a:p>
            <a:r>
              <a:rPr lang="el-GR" dirty="0"/>
              <a:t>Φοβίες</a:t>
            </a:r>
          </a:p>
          <a:p>
            <a:r>
              <a:rPr lang="el-GR" dirty="0"/>
              <a:t>Χαμηλή αυτοεκτίμηση</a:t>
            </a:r>
          </a:p>
          <a:p>
            <a:r>
              <a:rPr lang="el-GR" dirty="0"/>
              <a:t>Αλλαγές διάθεσης </a:t>
            </a:r>
          </a:p>
          <a:p>
            <a:pPr>
              <a:buNone/>
            </a:pPr>
            <a:r>
              <a:rPr lang="el-GR" dirty="0"/>
              <a:t>4. Αναπτυξιακά &amp; Νευρολογικά </a:t>
            </a:r>
            <a:r>
              <a:rPr lang="el-GR" dirty="0" smtClean="0"/>
              <a:t>προβλήματα που αφορούν τα εξής:</a:t>
            </a:r>
            <a:endParaRPr lang="el-GR" dirty="0"/>
          </a:p>
          <a:p>
            <a:r>
              <a:rPr lang="el-GR" dirty="0" smtClean="0"/>
              <a:t>Αυτισμό</a:t>
            </a:r>
            <a:endParaRPr lang="el-GR" dirty="0"/>
          </a:p>
          <a:p>
            <a:r>
              <a:rPr lang="el-GR" dirty="0"/>
              <a:t>Νοητική Υστέρηση</a:t>
            </a:r>
          </a:p>
          <a:p>
            <a:r>
              <a:rPr lang="el-GR" dirty="0"/>
              <a:t>Μαθησιακές δυσκολίες </a:t>
            </a:r>
          </a:p>
          <a:p>
            <a:pPr>
              <a:buNone/>
            </a:pPr>
            <a:r>
              <a:rPr lang="el-GR" dirty="0"/>
              <a:t>5. Συμπεριφορές συνδεόμενες με ασθένειες </a:t>
            </a:r>
            <a:r>
              <a:rPr lang="el-GR" dirty="0" smtClean="0"/>
              <a:t> που εκδηλώνονται  με</a:t>
            </a:r>
            <a:endParaRPr lang="el-GR" dirty="0"/>
          </a:p>
          <a:p>
            <a:r>
              <a:rPr lang="el-GR" dirty="0"/>
              <a:t>Σωματικά συμπτώματα </a:t>
            </a:r>
          </a:p>
          <a:p>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76672"/>
            <a:ext cx="8229600" cy="576064"/>
          </a:xfrm>
        </p:spPr>
        <p:txBody>
          <a:bodyPr>
            <a:noAutofit/>
          </a:bodyPr>
          <a:lstStyle/>
          <a:p>
            <a:r>
              <a:rPr lang="el-GR" sz="3200" b="1" u="sng" dirty="0"/>
              <a:t>Τα αίτια των Προβλημάτων Συμπεριφοράς των παιδιών</a:t>
            </a:r>
            <a:r>
              <a:rPr lang="el-GR" sz="3200" dirty="0"/>
              <a:t/>
            </a:r>
            <a:br>
              <a:rPr lang="el-GR" sz="3200" dirty="0"/>
            </a:br>
            <a:endParaRPr lang="el-GR" sz="3200" dirty="0"/>
          </a:p>
        </p:txBody>
      </p:sp>
      <p:sp>
        <p:nvSpPr>
          <p:cNvPr id="3" name="2 - Θέση περιεχομένου"/>
          <p:cNvSpPr>
            <a:spLocks noGrp="1"/>
          </p:cNvSpPr>
          <p:nvPr>
            <p:ph idx="1"/>
          </p:nvPr>
        </p:nvSpPr>
        <p:spPr>
          <a:xfrm>
            <a:off x="457200" y="1124744"/>
            <a:ext cx="8229600" cy="5472608"/>
          </a:xfrm>
        </p:spPr>
        <p:txBody>
          <a:bodyPr>
            <a:normAutofit fontScale="85000" lnSpcReduction="10000"/>
          </a:bodyPr>
          <a:lstStyle/>
          <a:p>
            <a:pPr lvl="0">
              <a:lnSpc>
                <a:spcPct val="120000"/>
              </a:lnSpc>
            </a:pPr>
            <a:r>
              <a:rPr lang="el-GR" dirty="0"/>
              <a:t>Οικογενειακά προβλήματα ή/και αλλαγές, οι οποίες μπορεί να περιλαμβάνουν διαζύγιο, κάποια μετακόμιση, απώλεια, οικονομικά προβλήματα, ή και τη γέννηση ενός αδερφού.</a:t>
            </a:r>
          </a:p>
          <a:p>
            <a:pPr lvl="0">
              <a:lnSpc>
                <a:spcPct val="120000"/>
              </a:lnSpc>
            </a:pPr>
            <a:r>
              <a:rPr lang="el-GR" dirty="0"/>
              <a:t>Αναζήτηση προσοχής. Συχνά τα μικρά παιδιά αναζητούν την προσοχή των σημαντικών άλλων (γονέων και δασκάλων) με οποιοδήποτε τρόπο, κάτι που συχνά τα κάνει να συμπεριφέρονται άσχημα, αφού συνήθως οι μεγάλοι ασχολούνται και δίνουν προσοχή στις άσχημες συμπεριφορές των παιδιών παρά στις καλές.</a:t>
            </a:r>
          </a:p>
          <a:p>
            <a:pPr>
              <a:lnSpc>
                <a:spcPct val="120000"/>
              </a:lnSpc>
            </a:pPr>
            <a:r>
              <a:rPr lang="el-GR" dirty="0"/>
              <a:t>Μίμηση προτύπων. Γονείς, δάσκαλοι και άλλοι σημαντικοί από τον περίγυρο των παιδιών, αποτελούν αναμφίβολα πρότυπα μίμησης για τα παιδιά. Η συμπεριφορά των ενηλίκων συχνά αντιγράφεται από τα παιδιά.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32656"/>
            <a:ext cx="8229600" cy="6192688"/>
          </a:xfrm>
        </p:spPr>
        <p:txBody>
          <a:bodyPr>
            <a:normAutofit/>
          </a:bodyPr>
          <a:lstStyle/>
          <a:p>
            <a:pPr lvl="0"/>
            <a:r>
              <a:rPr lang="el-GR" dirty="0"/>
              <a:t>Κοινωνικά-οικονομικά προβλήματα μέσα στην οικογένεια και  διακρίσεις λόγω πολιτισμικών ή και άλλων διαφορών. </a:t>
            </a:r>
          </a:p>
          <a:p>
            <a:pPr lvl="0"/>
            <a:r>
              <a:rPr lang="el-GR" dirty="0"/>
              <a:t>Καταστάσεις χρόνιων ή/και οξέων ασθενειών των παιδιών. Συχνά η ύπαρξη ασθενειών κάνει τα παιδιά να απομονώνονται ή και να χάνουν την αυτοπεποίθησή τους. Επίσης, συχνά τα κάνει αρκετά ανήσυχα ή και εναντιωτικά. </a:t>
            </a:r>
          </a:p>
          <a:p>
            <a:pPr lvl="0"/>
            <a:r>
              <a:rPr lang="el-GR" dirty="0"/>
              <a:t>Σχολικές δυσκολίες, οι οποίες συνήθως αναφέρονται στις μαθησιακές δυσκολίες, αφού πρόκειται για αρκετά σύνηθες πρόβλημα με πολλές ατομικές και διαπροσωπικές συνέπειες.  </a:t>
            </a:r>
          </a:p>
          <a:p>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32656"/>
            <a:ext cx="8229600" cy="6192688"/>
          </a:xfrm>
        </p:spPr>
        <p:txBody>
          <a:bodyPr>
            <a:normAutofit/>
          </a:bodyPr>
          <a:lstStyle/>
          <a:p>
            <a:pPr lvl="0"/>
            <a:r>
              <a:rPr lang="el-GR" dirty="0"/>
              <a:t>Η φύση της πειθαρχίας που επιβάλλεται στα παιδιά, είναι ακόμη ένας παράγοντας που συχνά μπορεί να οδηγήσει σε προβλήματα συμπεριφοράς. Η πολύ αυστηρή πειθαρχία από τη μια, αλλά και η παντελής έλλειψη ορίων από την άλλη, μπορούν να οδηγήσουν τα παιδιά να εκδηλώσουν προβληματικές συμπεριφορές. </a:t>
            </a:r>
          </a:p>
          <a:p>
            <a:pPr lvl="0"/>
            <a:r>
              <a:rPr lang="el-GR" dirty="0"/>
              <a:t>Τα ψυχολογικά χαρακτηριστικά των παιδιών, η ιδιοσυγκρασία και  η προσωπικότητά τους παίζουν επίσης πολύ σημαντικό ρόλο στο αν κάποιο παιδί θα είναι περισσότερο αντιδραστικό ή δύσκολο από κάποιο άλλο.</a:t>
            </a:r>
          </a:p>
          <a:p>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04664"/>
            <a:ext cx="8229600" cy="864096"/>
          </a:xfrm>
        </p:spPr>
        <p:txBody>
          <a:bodyPr>
            <a:noAutofit/>
          </a:bodyPr>
          <a:lstStyle/>
          <a:p>
            <a:r>
              <a:rPr lang="el-GR" sz="2800" b="1" dirty="0" smtClean="0"/>
              <a:t>Ενέργειες του εκπαιδευτικού για να προλάβει την εμφάνιση του εκφοβισμού και της βίας στο σχολείο </a:t>
            </a:r>
            <a:r>
              <a:rPr lang="el-GR" sz="2800" dirty="0" smtClean="0"/>
              <a:t/>
            </a:r>
            <a:br>
              <a:rPr lang="el-GR" sz="2800" dirty="0" smtClean="0"/>
            </a:br>
            <a:endParaRPr lang="el-GR" sz="2800" dirty="0"/>
          </a:p>
        </p:txBody>
      </p:sp>
      <p:sp>
        <p:nvSpPr>
          <p:cNvPr id="3" name="2 - Θέση περιεχομένου"/>
          <p:cNvSpPr>
            <a:spLocks noGrp="1"/>
          </p:cNvSpPr>
          <p:nvPr>
            <p:ph idx="1"/>
          </p:nvPr>
        </p:nvSpPr>
        <p:spPr>
          <a:xfrm>
            <a:off x="457200" y="1340768"/>
            <a:ext cx="8229600" cy="5184576"/>
          </a:xfrm>
        </p:spPr>
        <p:txBody>
          <a:bodyPr>
            <a:noAutofit/>
          </a:bodyPr>
          <a:lstStyle/>
          <a:p>
            <a:pPr>
              <a:buNone/>
            </a:pPr>
            <a:r>
              <a:rPr lang="en-US" sz="2400" dirty="0" smtClean="0"/>
              <a:t>      </a:t>
            </a:r>
            <a:r>
              <a:rPr lang="el-GR" sz="2400" dirty="0" smtClean="0"/>
              <a:t>Για την πρόληψη του εκφοβισμού και της βίας στο σχολείο ο εκπαιδευτικός πρέπει: </a:t>
            </a:r>
          </a:p>
          <a:p>
            <a:pPr>
              <a:buNone/>
            </a:pPr>
            <a:r>
              <a:rPr lang="en-US" sz="2400" dirty="0" smtClean="0"/>
              <a:t>      </a:t>
            </a:r>
            <a:r>
              <a:rPr lang="el-GR" sz="2400" dirty="0" smtClean="0"/>
              <a:t>• να συζητά με τους μαθητές για τα δικαιώματά τους, τους κανόνες συμπεριφοράς στο σχολείο και τους τρόπους αντιμετώπισης του εκφοβισμού και της βίας στο σχολείο, </a:t>
            </a:r>
            <a:br>
              <a:rPr lang="el-GR" sz="2400" dirty="0" smtClean="0"/>
            </a:br>
            <a:r>
              <a:rPr lang="el-GR" sz="2400" dirty="0" smtClean="0"/>
              <a:t>• να παρέχει από νωρίς στους μαθητές κατάλληλους τρόπους διοχέτευσης της </a:t>
            </a:r>
            <a:r>
              <a:rPr lang="el-GR" sz="2400" dirty="0" smtClean="0"/>
              <a:t>ενεργητικότητας </a:t>
            </a:r>
            <a:r>
              <a:rPr lang="el-GR" sz="2400" dirty="0" smtClean="0"/>
              <a:t>(όπως τα αθλήματα, οι τέχνες κτλ.) και ανάλογες ευκαιρίες για επιτεύγματα και καταξίωση, </a:t>
            </a:r>
            <a:br>
              <a:rPr lang="el-GR" sz="2400" dirty="0" smtClean="0"/>
            </a:br>
            <a:r>
              <a:rPr lang="el-GR" sz="2400" dirty="0" smtClean="0"/>
              <a:t>• να ενισχύει τη φιλία μεταξύ των μαθητών και να αναδεικνύει την αλληλεγγύη της παρέας των φίλων ως το πλέον κατάλληλο μέσο για την αντιμετώπιση περιστατικών </a:t>
            </a:r>
            <a:br>
              <a:rPr lang="el-GR" sz="2400" dirty="0" smtClean="0"/>
            </a:br>
            <a:r>
              <a:rPr lang="el-GR" sz="2400" dirty="0" smtClean="0"/>
              <a:t>εκφοβισμού και βίας στο σχολείο, </a:t>
            </a:r>
            <a:br>
              <a:rPr lang="el-GR" sz="2400" dirty="0" smtClean="0"/>
            </a:br>
            <a:endParaRPr lang="el-GR" sz="2400" dirty="0" smtClean="0"/>
          </a:p>
          <a:p>
            <a:endParaRPr lang="el-GR"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052736"/>
          </a:xfrm>
        </p:spPr>
        <p:txBody>
          <a:bodyPr>
            <a:noAutofit/>
          </a:bodyPr>
          <a:lstStyle/>
          <a:p>
            <a:r>
              <a:rPr lang="el-GR" sz="2400" b="1" dirty="0" smtClean="0"/>
              <a:t>Ενέργειες του εκπαιδευτικού για την αντιμετώπιση περιστατικών εκφοβισμού και βίας στο σχολείο</a:t>
            </a:r>
            <a:endParaRPr lang="el-GR" sz="2400" dirty="0"/>
          </a:p>
        </p:txBody>
      </p:sp>
      <p:sp>
        <p:nvSpPr>
          <p:cNvPr id="3" name="2 - Θέση περιεχομένου"/>
          <p:cNvSpPr>
            <a:spLocks noGrp="1"/>
          </p:cNvSpPr>
          <p:nvPr>
            <p:ph idx="1"/>
          </p:nvPr>
        </p:nvSpPr>
        <p:spPr>
          <a:xfrm>
            <a:off x="395536" y="1052736"/>
            <a:ext cx="8229600" cy="5501208"/>
          </a:xfrm>
        </p:spPr>
        <p:txBody>
          <a:bodyPr>
            <a:normAutofit/>
          </a:bodyPr>
          <a:lstStyle/>
          <a:p>
            <a:pPr>
              <a:buNone/>
            </a:pPr>
            <a:r>
              <a:rPr lang="en-US" sz="1800" dirty="0" smtClean="0"/>
              <a:t>        </a:t>
            </a:r>
            <a:r>
              <a:rPr lang="el-GR" sz="1800" dirty="0" smtClean="0"/>
              <a:t>Για την άμεση αντιμετώπιση περιστατικών εκφοβισμού και βίας στο σχολείο ο εκπαιδευτικός πρέπει: </a:t>
            </a:r>
          </a:p>
          <a:p>
            <a:pPr>
              <a:buNone/>
            </a:pPr>
            <a:r>
              <a:rPr lang="en-US" sz="1800" dirty="0" smtClean="0"/>
              <a:t>        </a:t>
            </a:r>
            <a:r>
              <a:rPr lang="el-GR" sz="1800" dirty="0" smtClean="0"/>
              <a:t>• να διαβεβαιώσει το παιδί-θύμα ότι «δεν ευθύνεται το ίδιο για </a:t>
            </a:r>
            <a:r>
              <a:rPr lang="el-GR" sz="1800" dirty="0" err="1" smtClean="0"/>
              <a:t>ό,τι</a:t>
            </a:r>
            <a:r>
              <a:rPr lang="el-GR" sz="1800" dirty="0" smtClean="0"/>
              <a:t> έχει συμβεί», </a:t>
            </a:r>
            <a:br>
              <a:rPr lang="el-GR" sz="1800" dirty="0" smtClean="0"/>
            </a:br>
            <a:r>
              <a:rPr lang="el-GR" sz="1800" dirty="0" smtClean="0"/>
              <a:t>• να του θυμίσει ότι το νοιάζεται και ότι ο εκπαιδευτικός μπορεί να το προστατεύει,   </a:t>
            </a:r>
            <a:br>
              <a:rPr lang="el-GR" sz="1800" dirty="0" smtClean="0"/>
            </a:br>
            <a:r>
              <a:rPr lang="el-GR" sz="1800" dirty="0" smtClean="0"/>
              <a:t>• να του πει ότι τα πράγματα μπορούν να αλλάξουν μόνο αν «σπάσει η σιωπή» και να εξηγήσει ότι η κοινοποίηση των περιστατικών εκφοβισμού και βίας στο σχολείο δεν αποτελεί «κάρφωμα», </a:t>
            </a:r>
            <a:br>
              <a:rPr lang="el-GR" sz="1800" dirty="0" smtClean="0"/>
            </a:br>
            <a:r>
              <a:rPr lang="el-GR" sz="1800" dirty="0" smtClean="0"/>
              <a:t>• να συζητήσει το γεγονός στην ομάδα τάξης ως κάτι σοβαρό και ως ευθύνη όλων, να κινητοποιήσει την αλληλεγγύη των μαθητών, </a:t>
            </a:r>
            <a:br>
              <a:rPr lang="el-GR" sz="1800" dirty="0" smtClean="0"/>
            </a:br>
            <a:r>
              <a:rPr lang="el-GR" sz="1800" dirty="0" smtClean="0"/>
              <a:t>• να προτείνει στο παιδί και στην ομάδα τάξης πρακτικούς τρόπους για την αντιμετώπιση δύσκολων καταστάσεων, </a:t>
            </a:r>
            <a:br>
              <a:rPr lang="el-GR" sz="1800" dirty="0" smtClean="0"/>
            </a:br>
            <a:r>
              <a:rPr lang="el-GR" sz="1800" dirty="0" smtClean="0"/>
              <a:t>• να ενημερώσει αμέσως τους γονείς του παιδιού, </a:t>
            </a:r>
            <a:br>
              <a:rPr lang="el-GR" sz="1800" dirty="0" smtClean="0"/>
            </a:br>
            <a:r>
              <a:rPr lang="el-GR" sz="1800" dirty="0" smtClean="0"/>
              <a:t>• να ενημερώσει παράλληλα την ομάδα των εκπαιδευτικών, το διευθυντή του </a:t>
            </a:r>
            <a:br>
              <a:rPr lang="el-GR" sz="1800" dirty="0" smtClean="0"/>
            </a:br>
            <a:r>
              <a:rPr lang="el-GR" sz="1800" dirty="0" smtClean="0"/>
              <a:t>σχολείου και το σχολικό σύμβουλο, </a:t>
            </a:r>
            <a:br>
              <a:rPr lang="el-GR" sz="1800" dirty="0" smtClean="0"/>
            </a:br>
            <a:r>
              <a:rPr lang="el-GR" sz="1800" dirty="0" smtClean="0"/>
              <a:t>• εάν κρίνεται αναγκαίο, να ζητήσει τη βοήθεια ενός ειδικού ψυχικής υγείας</a:t>
            </a:r>
          </a:p>
          <a:p>
            <a:r>
              <a:rPr lang="el-GR" sz="1800" dirty="0" smtClean="0">
                <a:solidFill>
                  <a:srgbClr val="FFFF00"/>
                </a:solidFill>
              </a:rPr>
              <a:t>μέσα από τα μαθήματα και ιδιαίτερα των Θρησκευτικών να προσεγγίσει το πρόβλημα προς όφελος των παιδιών</a:t>
            </a:r>
            <a:endParaRPr lang="el-GR" sz="1800" dirty="0">
              <a:solidFill>
                <a:srgbClr val="FFFF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714356"/>
            <a:ext cx="8229600" cy="720080"/>
          </a:xfrm>
        </p:spPr>
        <p:txBody>
          <a:bodyPr>
            <a:normAutofit fontScale="90000"/>
          </a:bodyPr>
          <a:lstStyle/>
          <a:p>
            <a:r>
              <a:rPr lang="el-GR" sz="3600" b="1" dirty="0" smtClean="0"/>
              <a:t>“Πρόσωπο και Βία”: Η δυναμική του ρόλου της Ορθοδοξίας στη σύγχρονη εποχή</a:t>
            </a:r>
            <a:r>
              <a:rPr lang="el-GR" b="1" dirty="0" smtClean="0"/>
              <a:t/>
            </a:r>
            <a:br>
              <a:rPr lang="el-GR" b="1" dirty="0" smtClean="0"/>
            </a:br>
            <a:endParaRPr lang="el-GR" dirty="0"/>
          </a:p>
        </p:txBody>
      </p:sp>
      <p:sp>
        <p:nvSpPr>
          <p:cNvPr id="3" name="2 - Θέση περιεχομένου"/>
          <p:cNvSpPr>
            <a:spLocks noGrp="1"/>
          </p:cNvSpPr>
          <p:nvPr>
            <p:ph idx="1"/>
          </p:nvPr>
        </p:nvSpPr>
        <p:spPr>
          <a:xfrm>
            <a:off x="428596" y="1500174"/>
            <a:ext cx="8229600" cy="5112568"/>
          </a:xfrm>
        </p:spPr>
        <p:txBody>
          <a:bodyPr>
            <a:normAutofit fontScale="92500" lnSpcReduction="10000"/>
          </a:bodyPr>
          <a:lstStyle/>
          <a:p>
            <a:pPr algn="just">
              <a:buNone/>
            </a:pPr>
            <a:r>
              <a:rPr lang="en-US" b="1" dirty="0" smtClean="0"/>
              <a:t>     </a:t>
            </a:r>
            <a:r>
              <a:rPr lang="el-GR" sz="3600" dirty="0" smtClean="0"/>
              <a:t>Η βία, το μίσος, ο ρατσισμός και </a:t>
            </a:r>
            <a:r>
              <a:rPr lang="el-GR" sz="3600" dirty="0" err="1" smtClean="0"/>
              <a:t>ό,τι</a:t>
            </a:r>
            <a:r>
              <a:rPr lang="el-GR" sz="3600" dirty="0" smtClean="0"/>
              <a:t> διαταράσσει την κοινωνία των προσώπων είναι ουσιαστικά ενάντια στην ανθρώπινη φύση. Το Ευαγγέλιο, η Παράδοση, ο Πατερικός λόγος, η συνεχής διακονία, η προσευχή και, πάνω από όλα, τα Μυστήρια είναι τα πολύτιμα φάρμακα που προσφέρει η Ορθοδοξία για την αντιμετώπιση της παθογένειας της βίας στο χώρο του σχολείου.</a:t>
            </a:r>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134</TotalTime>
  <Words>913</Words>
  <Application>Microsoft Office PowerPoint</Application>
  <PresentationFormat>Προβολή στην οθόνη (4:3)</PresentationFormat>
  <Paragraphs>52</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Αποκορύφωμα</vt:lpstr>
      <vt:lpstr>Σχολικη βια και ΕΚΦΟΒΙΣΜΟΣ: ΒΑΣΙΚΕΣ ΕΝΝΟΙΕΣ ΚΑΙ ΟΡΘΟΔΟΞΗ ΘΕΟΛΟΓΙΚΗ ΠΡΟΣΕΓΓΙΣΗ</vt:lpstr>
      <vt:lpstr>Συνηθέστερα προβλήματα και οι εκδηλώσεις τους </vt:lpstr>
      <vt:lpstr>Διαφάνεια 3</vt:lpstr>
      <vt:lpstr>Τα αίτια των Προβλημάτων Συμπεριφοράς των παιδιών </vt:lpstr>
      <vt:lpstr>Διαφάνεια 5</vt:lpstr>
      <vt:lpstr>Διαφάνεια 6</vt:lpstr>
      <vt:lpstr>Ενέργειες του εκπαιδευτικού για να προλάβει την εμφάνιση του εκφοβισμού και της βίας στο σχολείο  </vt:lpstr>
      <vt:lpstr>Ενέργειες του εκπαιδευτικού για την αντιμετώπιση περιστατικών εκφοβισμού και βίας στο σχολείο</vt:lpstr>
      <vt:lpstr>“Πρόσωπο και Βία”: Η δυναμική του ρόλου της Ορθοδοξίας στη σύγχρονη εποχή </vt:lpstr>
      <vt:lpstr>Διαφάνεια 10</vt:lpstr>
      <vt:lpstr>Διαφάνεια 11</vt:lpstr>
      <vt:lpstr>Διαφάνεια 12</vt:lpstr>
      <vt:lpstr>Διαφάνεια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sofia</dc:creator>
  <cp:lastModifiedBy>GIANNIS</cp:lastModifiedBy>
  <cp:revision>20</cp:revision>
  <dcterms:created xsi:type="dcterms:W3CDTF">2015-03-14T15:04:45Z</dcterms:created>
  <dcterms:modified xsi:type="dcterms:W3CDTF">2015-05-09T21:28:35Z</dcterms:modified>
</cp:coreProperties>
</file>